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nn1b6VTtyA6IhplcxATJgL8B5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470f74b25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470f74b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98bc9592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98bc9592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8bc9592a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98bc9592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470f74b25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470f74b2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98bc9592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98bc959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470f74b2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470f74b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98bc9592a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98bc9592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98bc9592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98bc959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470f74b2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470f74b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98bc9592a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98bc9592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4103f17b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4103f17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c5864a1e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c5864a1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4103f17b5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4103f17b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b70012acf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b70012ac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b878d266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b878d26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b70012acf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b70012ac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b878d266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b878d26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b70012acf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b70012ac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b878d266b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b878d26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b878d266b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b878d26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b878d266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b878d266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4103f17b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4103f17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b878d266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b878d26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b878d266b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b878d26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b878d266b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b878d266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b878d266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b878d26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241eca19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241eca19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241eca19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241eca1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470f74b2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470f74b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4103f17b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4103f17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98bc9592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98bc959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98bc9592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98bc959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98bc9592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98bc959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4103f17b5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4103f1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title="Screenshot (23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Stock Market Analysis &amp; Predictive Modeling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IA605 Capstone Project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Shylendra Sai Bangaru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Hemamalini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34470f74b25_0_18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4470f74b25_0_18"/>
          <p:cNvSpPr txBox="1"/>
          <p:nvPr>
            <p:ph type="title"/>
          </p:nvPr>
        </p:nvSpPr>
        <p:spPr>
          <a:xfrm>
            <a:off x="886300" y="898425"/>
            <a:ext cx="3932100" cy="6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Stock Volatility Analysis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34470f74b25_0_18" title="Stock Volatility Comparison (Box Plot)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300" y="1522125"/>
            <a:ext cx="9258125" cy="453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498bc9592a_0_3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498bc9592a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Stock Volatility Analysis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498bc9592a_0_39"/>
          <p:cNvSpPr txBox="1"/>
          <p:nvPr>
            <p:ph idx="1" type="body"/>
          </p:nvPr>
        </p:nvSpPr>
        <p:spPr>
          <a:xfrm>
            <a:off x="838200" y="1266600"/>
            <a:ext cx="10095900" cy="43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Objective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measure and compare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30-day price volatility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of different stocks in the dataset.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Definition of Volatility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Volatility refers to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degree of variation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in a stock’s price over time.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reflects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risk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associated with price movements.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Formula Used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computed a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30-day rolling standard deviation of daily returns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g3498bc9592a_0_39"/>
          <p:cNvPicPr preferRelativeResize="0"/>
          <p:nvPr/>
        </p:nvPicPr>
        <p:blipFill rotWithShape="1">
          <a:blip r:embed="rId4">
            <a:alphaModFix/>
          </a:blip>
          <a:srcRect b="0" l="4956" r="16747" t="0"/>
          <a:stretch/>
        </p:blipFill>
        <p:spPr>
          <a:xfrm>
            <a:off x="2532675" y="4439950"/>
            <a:ext cx="5704676" cy="2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498bc9592a_0_52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498bc9592a_0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Stock Volatility Analysis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498bc9592a_0_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Calculated the </a:t>
            </a: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30-day rolling volatility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for each stock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Used </a:t>
            </a: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box plots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to visualize volatility distribution and identify outliers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Key Insights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High-volatility stocks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(e.g., TSLA, META) show </a:t>
            </a: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larger price swings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, indicating more risk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Low-volatility stocks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(e.g., SPY, BAC) are </a:t>
            </a:r>
            <a:r>
              <a:rPr b="1" lang="en-US" sz="2300">
                <a:latin typeface="Times New Roman"/>
                <a:ea typeface="Times New Roman"/>
                <a:cs typeface="Times New Roman"/>
                <a:sym typeface="Times New Roman"/>
              </a:rPr>
              <a:t>more stable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and consistent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4470f74b25_0_2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4470f74b25_0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Stock Price Trends Over Time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4470f74b25_0_29" title="Price over time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675" y="1435100"/>
            <a:ext cx="8979974" cy="45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498bc9592a_0_61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498bc9592a_0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600">
                <a:latin typeface="Times New Roman"/>
                <a:ea typeface="Times New Roman"/>
                <a:cs typeface="Times New Roman"/>
                <a:sym typeface="Times New Roman"/>
              </a:rPr>
              <a:t>Stock Price Trends Over Time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g3498bc9592a_0_61"/>
          <p:cNvSpPr txBox="1"/>
          <p:nvPr>
            <p:ph idx="1" type="body"/>
          </p:nvPr>
        </p:nvSpPr>
        <p:spPr>
          <a:xfrm>
            <a:off x="838200" y="15234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analyze and compare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long-term price movements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of the top 10 most-traded stocks.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Collected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daily closing prices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over a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1.5-year period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Plotted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individual stock trends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on a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line chart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visual comparison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Focused on identifying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growth patterns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volatility behavior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Insights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Consistent uptrends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observed in stable tech stocks like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NVDA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MSFT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Higher volatility and swings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seen in growth stocks like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TSLA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META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These trends reflect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investor confidence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sector momentum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macro shifts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34470f74b25_0_38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4470f74b25_0_38"/>
          <p:cNvSpPr txBox="1"/>
          <p:nvPr>
            <p:ph type="title"/>
          </p:nvPr>
        </p:nvSpPr>
        <p:spPr>
          <a:xfrm>
            <a:off x="1072300" y="768375"/>
            <a:ext cx="5142600" cy="6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Unusual Trading Volume Detection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34470f74b25_0_38" title="Unusual Trading Volume Detection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99" l="0" r="0" t="199"/>
          <a:stretch/>
        </p:blipFill>
        <p:spPr>
          <a:xfrm>
            <a:off x="1072300" y="1392075"/>
            <a:ext cx="8583150" cy="451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498bc9592a_0_80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498bc9592a_0_80"/>
          <p:cNvSpPr txBox="1"/>
          <p:nvPr>
            <p:ph type="title"/>
          </p:nvPr>
        </p:nvSpPr>
        <p:spPr>
          <a:xfrm>
            <a:off x="1216625" y="833150"/>
            <a:ext cx="5142600" cy="6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Unusual Trading Volume Detection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498bc9592a_0_80"/>
          <p:cNvSpPr txBox="1"/>
          <p:nvPr/>
        </p:nvSpPr>
        <p:spPr>
          <a:xfrm>
            <a:off x="1216625" y="1456850"/>
            <a:ext cx="99267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sudden spikes in trading volume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may suggest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insider trading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manipulation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news-driven activity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Analyzed daily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trading volume trends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top 10 stocks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a simple thresholding logic to detect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where volume significantly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exceeded the historical average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498bc9592a_0_91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498bc9592a_0_91"/>
          <p:cNvSpPr txBox="1"/>
          <p:nvPr>
            <p:ph type="title"/>
          </p:nvPr>
        </p:nvSpPr>
        <p:spPr>
          <a:xfrm>
            <a:off x="1216625" y="833150"/>
            <a:ext cx="5142600" cy="6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Unusual Trading Volume Detection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498bc9592a_0_91"/>
          <p:cNvSpPr txBox="1"/>
          <p:nvPr/>
        </p:nvSpPr>
        <p:spPr>
          <a:xfrm>
            <a:off x="1216625" y="1456850"/>
            <a:ext cx="9926700" cy="4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Unusual trading volumes can: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Precede major price moves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earnings leaks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rumors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institutional trades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Reveal patterns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visible in price alone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Stocks like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NVDA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TSLA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AMZN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exhibited frequent volume spikes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were often aligned with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earnings calls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launches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 cycles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4470f74b25_0_47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4470f74b25_0_47"/>
          <p:cNvSpPr txBox="1"/>
          <p:nvPr>
            <p:ph type="title"/>
          </p:nvPr>
        </p:nvSpPr>
        <p:spPr>
          <a:xfrm>
            <a:off x="932800" y="861375"/>
            <a:ext cx="9722400" cy="6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RSI Trend Analysis for Overbought/Oversold Stocks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34470f74b25_0_47" title="RSI Trend Analysis for Overbought and Oversold Stocks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800" y="1671050"/>
            <a:ext cx="9164349" cy="4258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3498bc9592a_0_97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498bc9592a_0_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RSI Trend Analysis for Overbought/Oversold Stocks</a:t>
            </a:r>
            <a:endParaRPr/>
          </a:p>
        </p:txBody>
      </p:sp>
      <p:sp>
        <p:nvSpPr>
          <p:cNvPr id="214" name="Google Shape;214;g3498bc9592a_0_97"/>
          <p:cNvSpPr txBox="1"/>
          <p:nvPr>
            <p:ph idx="1" type="body"/>
          </p:nvPr>
        </p:nvSpPr>
        <p:spPr>
          <a:xfrm>
            <a:off x="838200" y="15466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To detect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potential buy and sell signals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by identifying when a stock becomes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overbought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(RSI &gt; 70) or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oversold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(RSI &lt; 30).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Definition: RSI (Relative Strength Index)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RSI is a momentum oscillator that measures 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strength and speed of price movements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over a period.</a:t>
            </a:r>
            <a:b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It helps determine whether a stock is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overvalued or undervalued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Formula: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g3498bc9592a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088" y="4572150"/>
            <a:ext cx="592982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344103f17b5_0_16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44103f17b5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g344103f17b5_0_16"/>
          <p:cNvSpPr txBox="1"/>
          <p:nvPr>
            <p:ph idx="1" type="body"/>
          </p:nvPr>
        </p:nvSpPr>
        <p:spPr>
          <a:xfrm>
            <a:off x="838200" y="1690825"/>
            <a:ext cx="10515600" cy="4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Financial markets today are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fast-moving, unpredictable,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ueled by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massive streams of data.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Traditional investing methods are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slow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manual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can’t keep up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with the pace.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Investors now need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smart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scalable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automated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strategies.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is where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AI-powered decision making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comes in.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AI can spot hidden patterns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adapt quickly, 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learn from data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make better investment decisions.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4c5864a1e7_0_6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4c5864a1e7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RSI Trend Analysis for Overbought/Oversold Stocks</a:t>
            </a:r>
            <a:endParaRPr/>
          </a:p>
        </p:txBody>
      </p:sp>
      <p:sp>
        <p:nvSpPr>
          <p:cNvPr id="222" name="Google Shape;222;g34c5864a1e7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Calculated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14-day RSI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for each stock using closing prices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Plotted RSI trends over time with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reference lines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at 70 and 30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Analyzed frequency and behavior around these levels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Stocks crossing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above 70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may be entering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overbought territory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→ potential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sell signal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Stocks dipping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below 30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may be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oversold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→ possible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buy opportunity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Some stocks (e.g.,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TSLA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100">
                <a:latin typeface="Times New Roman"/>
                <a:ea typeface="Times New Roman"/>
                <a:cs typeface="Times New Roman"/>
                <a:sym typeface="Times New Roman"/>
              </a:rPr>
              <a:t>META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) fluctuate frequently, suggesting speculative activity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44103f17b5_0_48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44103f17b5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Smart Portfolio Optimization (Model 1)</a:t>
            </a:r>
            <a:endParaRPr/>
          </a:p>
        </p:txBody>
      </p:sp>
      <p:sp>
        <p:nvSpPr>
          <p:cNvPr id="229" name="Google Shape;229;g344103f17b5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Reads your uploaded CSV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Calculates historical return, volatility, and covariance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Simulates 10,000 portfolios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Finds the one with highest Sharpe Ratio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Prints summary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Recommends top 5 tickers based on allocation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❖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Shows the Efficient Frontier chart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4b70012acf_1_1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4b70012acf_1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Smart Portfolio Optimization (Model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g34b70012acf_1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To recommend the best mix of stocks that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maximizes return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while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minimizing risk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using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Modern Portfolio Theory (MPT)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How It Works: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Analyzes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historical returns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volatility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correlation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among stocks.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Simulates 10,000 portfolios to compute 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Sharpe Ratio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(return-to-risk).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Recommends 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optimal allocation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based on the highest Sharpe Ratio.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Key Concepts: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Expected Return (%):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Projected annual profit based on past performance.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Risk (Volatility %):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How much the stock's price fluctuates.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Sharpe Ratio: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Return per unit of risk.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4b878d266b_0_2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4b878d266b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Smart Portfolio Optimization (Model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34b878d266b_0_2"/>
          <p:cNvSpPr txBox="1"/>
          <p:nvPr>
            <p:ph idx="1" type="body"/>
          </p:nvPr>
        </p:nvSpPr>
        <p:spPr>
          <a:xfrm>
            <a:off x="838200" y="1802375"/>
            <a:ext cx="4563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Output Summary: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 selected optimized mix includes: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NVDA, NVO, COST, META, SAP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This combination offers: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High expected returns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Diversified risk profile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Allocation is mathematically driven using Modern Portfolio Theory (MPT) principles.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Why It Matters: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This model eliminates guesswork. Instead of chasing the highest returns, it selects the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best combination of assets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to maximize return while minimizing risk the essence of intelligent investing.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g34b878d266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448" y="1690825"/>
            <a:ext cx="6467153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4b70012acf_1_26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4b70012acf_1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Smart Portfolio Optimization (Model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34b70012acf_1_26"/>
          <p:cNvSpPr txBox="1"/>
          <p:nvPr>
            <p:ph idx="1" type="body"/>
          </p:nvPr>
        </p:nvSpPr>
        <p:spPr>
          <a:xfrm>
            <a:off x="838200" y="1825625"/>
            <a:ext cx="4452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This graph visualizes the performance synergy among the top 5 stocks selected by the optimization model.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While some tickers like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NVDA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META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exhibit periods of underperformance or higher volatility, others like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NVO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COST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provide steady upward trends that compensate for those dips.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combination results in a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well-balanced portfolio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where gains from strong performers help offset weaker phases — ultimately validating the risk-reducing strength of Modern Portfolio Theory (MPT).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g34b70012acf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050" y="1967475"/>
            <a:ext cx="6560575" cy="32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4b878d266b_0_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4b878d266b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Smart Portfolio Optimization (Model 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g34b878d266b_0_9"/>
          <p:cNvSpPr txBox="1"/>
          <p:nvPr>
            <p:ph idx="1" type="body"/>
          </p:nvPr>
        </p:nvSpPr>
        <p:spPr>
          <a:xfrm>
            <a:off x="838200" y="1825625"/>
            <a:ext cx="5539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Each dot represents a stock selected from the optimized portfolio.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X-axis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shows risk, calculated as the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annualized volatility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of returns.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Y-axis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shows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total return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over the investment period.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The goal is to find assets with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high return and low volatility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(top-left zone).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In this analysis: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NVO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delivered the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highest return (~30%)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with moderate risk.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COST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provided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good returns (~22%)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at the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lowest volatility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, indicating strong stability.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META and NVDA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showed higher volatility but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negative returns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, making them less efficient in this window.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g34b878d266b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900" y="1825625"/>
            <a:ext cx="5539500" cy="41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4b70012acf_1_34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4b70012acf_1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Anomaly Detection for Insider Trading &amp; Market Manipulation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(Model 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g34b70012acf_1_34"/>
          <p:cNvSpPr txBox="1"/>
          <p:nvPr>
            <p:ph idx="1" type="body"/>
          </p:nvPr>
        </p:nvSpPr>
        <p:spPr>
          <a:xfrm>
            <a:off x="838200" y="1825625"/>
            <a:ext cx="10328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To detect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sudden, abnormal price and volume movements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that may signal: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Insider trading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Market manipulation (e.g., pump-and-dump schemes)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Institutional buying/selling before public disclosures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⚙️ How the Model Works: Rolling Window Method (14-Day Lookback)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 model applies a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14-day rolling window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to calculate dynamic averages and standard deviations for each stock.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This ensures that calculations are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adaptive to recent trends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, enabling the model to stay responsive to fresh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For Jan 15, metrics are based on Jan 1–14.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For Jan 16, it shifts forward to Jan 2–15.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•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Why It Matters:</a:t>
            </a:r>
            <a:b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It helps detect true anomalies while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avoiding overreaction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to normal market movement.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4b878d266b_0_27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4b878d266b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Anomaly Detection for Insider Trading &amp; Market Manipulation (Model 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g34b878d266b_0_27"/>
          <p:cNvSpPr txBox="1"/>
          <p:nvPr>
            <p:ph idx="1" type="body"/>
          </p:nvPr>
        </p:nvSpPr>
        <p:spPr>
          <a:xfrm>
            <a:off x="838200" y="1825625"/>
            <a:ext cx="10328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Z-Score of Price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Measures how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far the current price deviates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from its recent average.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Z-Score &gt; |3|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is considered statistically rare and signals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strong upward/downward movement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Volume Spike Ratio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Compares current volume to the recent average.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ratio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greater than 3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indicates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abnormally high trading activity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g34b878d266b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088" y="2346400"/>
            <a:ext cx="46767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4b878d266b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099" y="4653225"/>
            <a:ext cx="3945025" cy="6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4b878d266b_0_3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b878d266b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Anomaly Detection for Insider Trading &amp; Market Manipulation (Model 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g34b878d266b_0_39"/>
          <p:cNvSpPr txBox="1"/>
          <p:nvPr>
            <p:ph idx="1" type="body"/>
          </p:nvPr>
        </p:nvSpPr>
        <p:spPr>
          <a:xfrm>
            <a:off x="838200" y="1825625"/>
            <a:ext cx="5911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Interpretation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These flagged events meet both anomaly conditions: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Z-Score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&gt;|3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Volume Spike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&gt;3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Suggests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unusual, high-impact trading activity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not typical of market fluctuations.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Especially concerning if no major news/public trigger is present.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Verdict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“The model effectively identifies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short-term trading anomalies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using rolling statistics. Its design ensures sensitivity to suspicious activity while ignoring regular market noise. It’s a valuable early detection system for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regulators, analysts, and investors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monitoring market integrity.”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4" name="Google Shape;284;g34b878d266b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400" y="2430075"/>
            <a:ext cx="5292600" cy="230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34b878d266b_0_4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4b878d266b_0_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Next-Day Price Prediction using LSTM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(Model 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34b878d266b_0_49"/>
          <p:cNvSpPr txBox="1"/>
          <p:nvPr>
            <p:ph idx="1" type="body"/>
          </p:nvPr>
        </p:nvSpPr>
        <p:spPr>
          <a:xfrm>
            <a:off x="838200" y="1825625"/>
            <a:ext cx="10328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predict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next day’s closing price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for 30 major stocks using LSTM-based deep learning, enabling better planning for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swing traders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institutional investors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Methodology: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Model: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Stacked LSTM with Dropout regularization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Window size: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60 past days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Split: 80% training / 20% testing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Metric: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RMSE (Root Mean Squared Error)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Normalization: MinMaxScaler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Epochs: 10 per ticker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44103f17b5_0_24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44103f17b5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g344103f17b5_0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Predict tomorrow’s stock prices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using deep learning to stay ahead of market moves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Build smarter portfolios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using Modern Portfolio Theory (MPT) to balance risk and reward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Make AI-driven Buy/Sell/Hold decisions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— removing bias and emotion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Spot unusual trading patterns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detect possible manipulation or insider trading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Backtest our strategy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on real market data to prove its effectiveness in real-world scenarios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4b878d266b_0_58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4b878d266b_0_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Next-Day Price Prediction using LSTM (Model 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34b878d266b_0_58"/>
          <p:cNvSpPr txBox="1"/>
          <p:nvPr>
            <p:ph idx="1" type="body"/>
          </p:nvPr>
        </p:nvSpPr>
        <p:spPr>
          <a:xfrm>
            <a:off x="838200" y="1825625"/>
            <a:ext cx="6074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Key Insights: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Best performing tickers include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WMT, BAC, XOM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with RMSE &lt; 2.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Higher RMSEs (e.g.,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META, NFLX, LLY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) likely reflect higher volatility in recent price movements.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Visual trends show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predicted prices closely following actual values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, especially in steady-growth stocks like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BRK-B, JPM, COST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Visual Analysis: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Faceted graph shows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Predicted vs Actual Close Prices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for all 30 tickers.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Some deviations appear in highly volatile tickers, but overall trends are well captured.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Most predicted curves maintain 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parallel alignment with true market movements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, validating the model's forecasting strength.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9" name="Google Shape;299;g34b878d266b_0_58"/>
          <p:cNvGrpSpPr/>
          <p:nvPr/>
        </p:nvGrpSpPr>
        <p:grpSpPr>
          <a:xfrm>
            <a:off x="7080528" y="2079525"/>
            <a:ext cx="4784447" cy="3468880"/>
            <a:chOff x="7080528" y="2079525"/>
            <a:chExt cx="4784447" cy="3468880"/>
          </a:xfrm>
        </p:grpSpPr>
        <p:pic>
          <p:nvPicPr>
            <p:cNvPr id="300" name="Google Shape;300;g34b878d266b_0_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0528" y="2079525"/>
              <a:ext cx="2386325" cy="346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g34b878d266b_0_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1874" y="2079530"/>
              <a:ext cx="2163101" cy="346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34b878d266b_0_6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4b878d266b_0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Next-Day Price Prediction using LSTM (Model 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g34b878d266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75" y="1690825"/>
            <a:ext cx="9299000" cy="501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34b878d266b_0_7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4b878d266b_0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Next-Day Price Prediction using LSTM (Model 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34b878d266b_0_79"/>
          <p:cNvSpPr txBox="1"/>
          <p:nvPr/>
        </p:nvSpPr>
        <p:spPr>
          <a:xfrm>
            <a:off x="922250" y="1761375"/>
            <a:ext cx="53523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Results – Key Highlights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Accuracy: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ABBV, AVGO, AMZN – errors under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$0.10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Reliable: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20+ tickers with error &lt; </a:t>
            </a: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$1.50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Outliers: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error in volatile stocks like LLY, NVDA.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Overall: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LSTM shows strong short-term forecasting ability.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g34b878d266b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875" y="1292623"/>
            <a:ext cx="3803725" cy="5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34b878d266b_0_88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4b878d266b_0_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Hidden Correlation Discovery Between Stocks (Model 4)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34b878d266b_0_88"/>
          <p:cNvSpPr txBox="1"/>
          <p:nvPr/>
        </p:nvSpPr>
        <p:spPr>
          <a:xfrm>
            <a:off x="922250" y="1761375"/>
            <a:ext cx="104316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it?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identifies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patterns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multiple stocks.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investors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similar stocks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diversify intelligently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Especially useful to detect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sectoral or behavioral clustering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 Used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Pearson Correlation Matrix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the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relationship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pairs of stocks.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Range: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to 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 = perfect positive, -1 = perfect negative).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 = weak correlation, Red = strong correlation.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Clustering (Dendrogram)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Groups stocks based on similarity in price movement.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Visualizes which stocks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together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time.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Useful to identify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redundant holdings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diversification opportunities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5241eca195_0_4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5241eca195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Hidden Correlation Discovery Between Stocks (Model 4)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g35241eca195_0_4"/>
          <p:cNvSpPr txBox="1"/>
          <p:nvPr/>
        </p:nvSpPr>
        <p:spPr>
          <a:xfrm>
            <a:off x="922250" y="1761375"/>
            <a:ext cx="4939800" cy="4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from Graphs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Matrix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pairwise correlation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all 30 tickers.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AAPL &amp; MSFT: Highly correlated → Both in tech sector.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XOM &amp; LLY: Low correlation → Good candidates for diversification.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g35241eca195_0_4" title="download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550" y="1159099"/>
            <a:ext cx="6031800" cy="55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35241eca195_0_12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5241eca195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Hidden Correlation Discovery Between Stocks (Model 4)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g35241eca195_0_12"/>
          <p:cNvSpPr txBox="1"/>
          <p:nvPr/>
        </p:nvSpPr>
        <p:spPr>
          <a:xfrm>
            <a:off x="1117000" y="4433000"/>
            <a:ext cx="88572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Insights from Graphs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Dendrogram (Right)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groups stocks into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(like Tech, Healthcare, Energy).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TSLA, NVDA, META fall into the same cluster → Trend-followers.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Diversified allocation could include one from each major branch for safety.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g35241eca19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402" y="1690825"/>
            <a:ext cx="6743074" cy="28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4470f74b25_0_7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4470f74b2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8896"/>
            <a:ext cx="12192001" cy="42776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4470f74b25_0_7"/>
          <p:cNvSpPr txBox="1"/>
          <p:nvPr/>
        </p:nvSpPr>
        <p:spPr>
          <a:xfrm>
            <a:off x="705175" y="596675"/>
            <a:ext cx="94848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Dataset:</a:t>
            </a:r>
            <a:endParaRPr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344103f17b5_0_32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44103f17b5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Dataset and Preprocessing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g344103f17b5_0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Source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 Yahoo Finance — 1.5 years of historical stock data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(Original columns: Ticker, Date, Open, High, Low, Close, Volume)</a:t>
            </a:r>
            <a:endParaRPr i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(Technical Indicators):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MACD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Moving Average Convergence Divergence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– detects trend shifts and momentum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RSI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Relative Strength Index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– identifies overbought/oversold signals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EMA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Exponential Moving Average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– gives more weight to recent prices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Volatility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– measures price fluctuation over time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Returns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– percentage change in closing price (daily)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498bc9592a_0_15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498bc9592a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Definitions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g3498bc9592a_0_15"/>
          <p:cNvSpPr txBox="1"/>
          <p:nvPr>
            <p:ph idx="1" type="body"/>
          </p:nvPr>
        </p:nvSpPr>
        <p:spPr>
          <a:xfrm>
            <a:off x="838200" y="13839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MACD (Moving Average Convergence Divergence)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MACD is a trend-following momentum indicator that shows the relationship between two moving averages of a stock’s price — typically the 12-day and 26-day exponential moving averages (EMA).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helps identify potential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buy/sell signals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based on crossovers and divergence patterns.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RSI (Relative Strength Index)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RSI is a momentum oscillator that measures the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speed and magnitude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of recent price changes to evaluate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overbought or oversold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conditions in the market.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ranges from 0 to 100, where values above 70 suggest overbought, and below 30 suggest oversold conditions.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EMA (Exponential Moving Average)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EMA is a type of moving average that assigns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greater weight to more recent prices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making it more responsive to new information compared to a simple moving average (SMA).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It is commonly used to 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smooth out price data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identify trends more quickly.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498bc9592a_0_22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498bc9592a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Definitions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3498bc9592a_0_22"/>
          <p:cNvSpPr txBox="1"/>
          <p:nvPr>
            <p:ph idx="1" type="body"/>
          </p:nvPr>
        </p:nvSpPr>
        <p:spPr>
          <a:xfrm>
            <a:off x="838200" y="14536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Volatility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Volatility refers to the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degree of variation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 a stock’s price over time, typically measured using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or the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range of returns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 It represents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market uncertainty and risk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, with higher volatility indicating more rapid and unpredictable price movements.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Returns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Returns represent the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percentage change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 the closing price of a stock from one day to the next.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 It is calculated as: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Returns are essential in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performance evaluation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risk assessment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3498bc9592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300" y="4489350"/>
            <a:ext cx="49053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498bc9592a_0_9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498bc9592a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400">
                <a:latin typeface="Times New Roman"/>
                <a:ea typeface="Times New Roman"/>
                <a:cs typeface="Times New Roman"/>
                <a:sym typeface="Times New Roman"/>
              </a:rPr>
              <a:t>Dataset and Preprocessing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g3498bc9592a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Processing Steps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normalized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bring features to the same scale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Reshaped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into sequences for time-series modeling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Extra features were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engineered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to capture trends and patterns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44103f17b5_0_40" title="Screenshot (2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44103f17b5_0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Exploratory Data Analysis (EDA) 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44103f17b5_0_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EDA phase uncovers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patterns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trends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hidden insights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before modeling begins.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Key Analyses Performed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Volatility Assessment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— to understand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risk levels and price fluctuations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Price Trend Analysis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— to visualize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long-term growth and momentum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Unusual Volume Detection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— to identify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sudden trading spikes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anomalies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RSI Trend Analysis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— to spot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overbought or oversold stocks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2025-03-14T04:24:00Z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0765FAADFC6E4505BF235AA40FBBF27B_11</vt:lpwstr>
  </property>
  <property fmtid="{D5CDD505-2E9C-101B-9397-08002B2CF9AE}" pid="3" name="KSOProductBuildVer">
    <vt:lpwstr>2057-12.2.0.20341</vt:lpwstr>
  </property>
</Properties>
</file>